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9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4"/>
  </p:normalViewPr>
  <p:slideViewPr>
    <p:cSldViewPr snapToGrid="0" snapToObjects="1">
      <p:cViewPr varScale="1">
        <p:scale>
          <a:sx n="84" d="100"/>
          <a:sy n="84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Tour Operators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703.0</c:v>
                </c:pt>
                <c:pt idx="1">
                  <c:v>597.0</c:v>
                </c:pt>
                <c:pt idx="2">
                  <c:v>535.0</c:v>
                </c:pt>
                <c:pt idx="3">
                  <c:v>518.0</c:v>
                </c:pt>
                <c:pt idx="4">
                  <c:v>510.0</c:v>
                </c:pt>
                <c:pt idx="5">
                  <c:v>515.0</c:v>
                </c:pt>
                <c:pt idx="6">
                  <c:v>505.0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Independent Travel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384.0</c:v>
                </c:pt>
                <c:pt idx="1">
                  <c:v>327.0</c:v>
                </c:pt>
                <c:pt idx="2">
                  <c:v>294.0</c:v>
                </c:pt>
                <c:pt idx="3">
                  <c:v>270.0</c:v>
                </c:pt>
                <c:pt idx="4">
                  <c:v>267.0</c:v>
                </c:pt>
                <c:pt idx="5">
                  <c:v>270.0</c:v>
                </c:pt>
                <c:pt idx="6">
                  <c:v>253.0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Schools + Students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140.0</c:v>
                </c:pt>
                <c:pt idx="1">
                  <c:v>140.0</c:v>
                </c:pt>
                <c:pt idx="2">
                  <c:v>127.0</c:v>
                </c:pt>
                <c:pt idx="3">
                  <c:v>123.0</c:v>
                </c:pt>
                <c:pt idx="4">
                  <c:v>118.0</c:v>
                </c:pt>
                <c:pt idx="5">
                  <c:v>116.0</c:v>
                </c:pt>
                <c:pt idx="6">
                  <c:v>114.0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7562232"/>
        <c:axId val="2135197656"/>
      </c:barChart>
      <c:catAx>
        <c:axId val="2137562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197656"/>
        <c:crosses val="autoZero"/>
        <c:auto val="1"/>
        <c:lblAlgn val="ctr"/>
        <c:lblOffset val="100"/>
        <c:noMultiLvlLbl val="0"/>
      </c:catAx>
      <c:valAx>
        <c:axId val="2135197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562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6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8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7574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33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7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95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9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5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3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4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1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B6E03C-D9F9-6141-BF4D-AF825D47AE49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6BEE88E-2D0A-604C-A0E6-3F984792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1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Courier New" charset="0"/>
        <a:buChar char="o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reamskiadventures.com/" TargetMode="Externa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4951" y="4275348"/>
            <a:ext cx="35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+mj-ea"/>
                <a:cs typeface="+mj-cs"/>
              </a:rPr>
              <a:t>Simon</a:t>
            </a:r>
            <a:r>
              <a:rPr lang="en-US" dirty="0" smtClean="0"/>
              <a:t> </a:t>
            </a:r>
            <a:r>
              <a:rPr lang="en-US" sz="3600" b="1" dirty="0">
                <a:latin typeface="+mj-lt"/>
                <a:ea typeface="+mj-ea"/>
                <a:cs typeface="+mj-cs"/>
              </a:rPr>
              <a:t>Hudson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481585"/>
          </a:xfrm>
        </p:spPr>
        <p:txBody>
          <a:bodyPr>
            <a:normAutofit/>
          </a:bodyPr>
          <a:lstStyle/>
          <a:p>
            <a:r>
              <a:rPr lang="en-CA" b="1" dirty="0"/>
              <a:t>Chapter </a:t>
            </a:r>
            <a:r>
              <a:rPr lang="en-US" altLang="zh-CN" b="1" dirty="0"/>
              <a:t>6</a:t>
            </a:r>
            <a:r>
              <a:rPr lang="en-CA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CA" b="1" cap="none" dirty="0" smtClean="0"/>
              <a:t>Marketing </a:t>
            </a:r>
            <a:r>
              <a:rPr lang="en-US" altLang="zh-CN" b="1" cap="none" dirty="0" smtClean="0"/>
              <a:t>a</a:t>
            </a:r>
            <a:r>
              <a:rPr lang="en-CA" b="1" cap="none" dirty="0" err="1" smtClean="0"/>
              <a:t>nd</a:t>
            </a:r>
            <a:r>
              <a:rPr lang="en-CA" b="1" cap="none" dirty="0" smtClean="0"/>
              <a:t> Intermediaries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39" y="1345521"/>
            <a:ext cx="5682129" cy="5376414"/>
          </a:xfrm>
        </p:spPr>
      </p:pic>
    </p:spTree>
    <p:extLst>
      <p:ext uri="{BB962C8B-B14F-4D97-AF65-F5344CB8AC3E}">
        <p14:creationId xmlns:p14="http://schemas.microsoft.com/office/powerpoint/2010/main" val="6017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038"/>
            <a:ext cx="4076700" cy="4876437"/>
          </a:xfrm>
        </p:spPr>
      </p:pic>
      <p:sp>
        <p:nvSpPr>
          <p:cNvPr id="16" name="Rectangle 15"/>
          <p:cNvSpPr/>
          <p:nvPr/>
        </p:nvSpPr>
        <p:spPr>
          <a:xfrm>
            <a:off x="0" y="6211669"/>
            <a:ext cx="407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Print advertisement for </a:t>
            </a:r>
            <a:r>
              <a:rPr lang="en-US" dirty="0"/>
              <a:t>Stein </a:t>
            </a:r>
            <a:r>
              <a:rPr lang="en-US" dirty="0" err="1"/>
              <a:t>Eriksen</a:t>
            </a:r>
            <a:r>
              <a:rPr lang="en-US" dirty="0"/>
              <a:t> </a:t>
            </a:r>
            <a:r>
              <a:rPr lang="en-US" dirty="0" smtClean="0"/>
              <a:t>Lodge</a:t>
            </a:r>
            <a:endParaRPr lang="zh-CN" altLang="en-US" dirty="0" smtClean="0"/>
          </a:p>
          <a:p>
            <a:r>
              <a:rPr lang="en-US" dirty="0" smtClean="0"/>
              <a:t> </a:t>
            </a:r>
            <a:r>
              <a:rPr lang="en-US" dirty="0"/>
              <a:t>in Deer Valley, Utah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23" y="1188875"/>
            <a:ext cx="4685979" cy="4927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95902" y="6174938"/>
            <a:ext cx="3848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One of Ski Utah’s creative print</a:t>
            </a:r>
            <a:r>
              <a:rPr lang="en-CA" dirty="0" smtClean="0">
                <a:latin typeface="Times New Roman" charset="0"/>
                <a:ea typeface="Calibri" charset="0"/>
              </a:rPr>
              <a:t> </a:t>
            </a:r>
            <a:r>
              <a:rPr lang="en-CA" dirty="0"/>
              <a:t>advertisements from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3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Direct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marketing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system</a:t>
            </a:r>
            <a:endParaRPr lang="zh-CN" altLang="en-US" sz="2400" dirty="0" smtClean="0"/>
          </a:p>
          <a:p>
            <a:r>
              <a:rPr lang="en-US" altLang="zh-CN" sz="2400" dirty="0" smtClean="0"/>
              <a:t>P</a:t>
            </a:r>
            <a:r>
              <a:rPr lang="en-CA" sz="2400" dirty="0" err="1" smtClean="0"/>
              <a:t>romotes</a:t>
            </a:r>
            <a:r>
              <a:rPr lang="en-CA" sz="2400" dirty="0" smtClean="0"/>
              <a:t> </a:t>
            </a:r>
            <a:r>
              <a:rPr lang="en-US" altLang="zh-CN" sz="2400" dirty="0" smtClean="0"/>
              <a:t>products</a:t>
            </a:r>
            <a:r>
              <a:rPr lang="en-CA" sz="2400" dirty="0" smtClean="0"/>
              <a:t> </a:t>
            </a:r>
            <a:r>
              <a:rPr lang="en-CA" sz="2400" dirty="0"/>
              <a:t>directly to the final </a:t>
            </a:r>
            <a:r>
              <a:rPr lang="en-CA" sz="2400" dirty="0" smtClean="0"/>
              <a:t>consumer</a:t>
            </a:r>
            <a:endParaRPr lang="zh-CN" altLang="en-US" sz="2400" dirty="0" smtClean="0"/>
          </a:p>
          <a:p>
            <a:r>
              <a:rPr lang="en-US" altLang="zh-CN" sz="2400" dirty="0"/>
              <a:t>A</a:t>
            </a:r>
            <a:r>
              <a:rPr lang="en-CA" sz="2400" dirty="0" err="1" smtClean="0"/>
              <a:t>dvantages</a:t>
            </a:r>
            <a:r>
              <a:rPr lang="en-CA" sz="2400" dirty="0" smtClean="0"/>
              <a:t> </a:t>
            </a:r>
            <a:r>
              <a:rPr lang="en-CA" sz="2400" dirty="0"/>
              <a:t>of direct </a:t>
            </a:r>
            <a:r>
              <a:rPr lang="en-CA" sz="2400" dirty="0" smtClean="0"/>
              <a:t>marketing</a:t>
            </a:r>
            <a:r>
              <a:rPr lang="zh-CN" altLang="en-US" sz="2400" dirty="0" smtClean="0"/>
              <a:t> </a:t>
            </a:r>
            <a:endParaRPr lang="zh-CN" altLang="en-US" sz="2400" dirty="0"/>
          </a:p>
          <a:p>
            <a:pPr lvl="1">
              <a:buFont typeface="Arial" charset="0"/>
              <a:buChar char="•"/>
            </a:pPr>
            <a:r>
              <a:rPr lang="en-CA" sz="2400" dirty="0" smtClean="0"/>
              <a:t>precision targeting</a:t>
            </a:r>
            <a:r>
              <a:rPr lang="en-US" altLang="zh-CN" sz="2400" dirty="0" smtClean="0"/>
              <a:t>;</a:t>
            </a:r>
            <a:r>
              <a:rPr lang="zh-CN" altLang="en-US" sz="2400" dirty="0" smtClean="0"/>
              <a:t> </a:t>
            </a:r>
            <a:r>
              <a:rPr lang="en-CA" sz="2400" dirty="0" smtClean="0"/>
              <a:t>personalization</a:t>
            </a:r>
            <a:r>
              <a:rPr lang="en-US" altLang="zh-CN" sz="2400" dirty="0" smtClean="0"/>
              <a:t>;</a:t>
            </a:r>
            <a:r>
              <a:rPr lang="zh-CN" altLang="en-US" sz="2400" dirty="0" smtClean="0"/>
              <a:t> </a:t>
            </a:r>
            <a:r>
              <a:rPr lang="en-CA" sz="2400" dirty="0" smtClean="0"/>
              <a:t>flexibility</a:t>
            </a:r>
            <a:r>
              <a:rPr lang="en-US" altLang="zh-CN" sz="2400" dirty="0" smtClean="0"/>
              <a:t>;</a:t>
            </a:r>
            <a:r>
              <a:rPr lang="zh-CN" altLang="en-US" sz="2400" dirty="0" smtClean="0"/>
              <a:t> </a:t>
            </a:r>
            <a:r>
              <a:rPr lang="en-CA" sz="2400" dirty="0" smtClean="0"/>
              <a:t>privacy</a:t>
            </a:r>
            <a:r>
              <a:rPr lang="en-US" altLang="zh-CN" sz="2400" dirty="0" smtClean="0"/>
              <a:t>;</a:t>
            </a:r>
            <a:r>
              <a:rPr lang="zh-CN" altLang="en-US" sz="2400" dirty="0" smtClean="0"/>
              <a:t> </a:t>
            </a:r>
            <a:r>
              <a:rPr lang="en-CA" sz="2400" dirty="0" smtClean="0"/>
              <a:t>measurability</a:t>
            </a:r>
            <a:r>
              <a:rPr lang="en-US" altLang="zh-CN" sz="2400" dirty="0" smtClean="0"/>
              <a:t>;</a:t>
            </a:r>
            <a:r>
              <a:rPr lang="zh-CN" altLang="en-US" sz="2400" dirty="0" smtClean="0"/>
              <a:t> </a:t>
            </a:r>
            <a:r>
              <a:rPr lang="en-CA" sz="2400" dirty="0" smtClean="0"/>
              <a:t>low cost</a:t>
            </a:r>
            <a:r>
              <a:rPr lang="en-US" altLang="zh-CN" sz="2400" dirty="0" smtClean="0"/>
              <a:t>;</a:t>
            </a:r>
            <a:r>
              <a:rPr lang="zh-CN" altLang="en-US" sz="2400" dirty="0" smtClean="0"/>
              <a:t> </a:t>
            </a:r>
            <a:r>
              <a:rPr lang="en-CA" sz="2400" dirty="0" smtClean="0"/>
              <a:t>detailed knowledge</a:t>
            </a:r>
            <a:r>
              <a:rPr lang="en-US" altLang="zh-CN" sz="2400" dirty="0" smtClean="0"/>
              <a:t>;</a:t>
            </a:r>
            <a:r>
              <a:rPr lang="zh-CN" altLang="en-US" sz="2400" dirty="0" smtClean="0"/>
              <a:t> </a:t>
            </a:r>
            <a:r>
              <a:rPr lang="en-CA" sz="2400" dirty="0" smtClean="0"/>
              <a:t>fast or immediate </a:t>
            </a:r>
            <a:endParaRPr lang="zh-CN" altLang="en-US" sz="2400" dirty="0" smtClean="0"/>
          </a:p>
          <a:p>
            <a:r>
              <a:rPr lang="en-CA" sz="2400" dirty="0" smtClean="0"/>
              <a:t>Direct </a:t>
            </a:r>
            <a:r>
              <a:rPr lang="en-CA" sz="2400" dirty="0"/>
              <a:t>response </a:t>
            </a:r>
            <a:r>
              <a:rPr lang="en-CA" sz="2400" dirty="0" smtClean="0"/>
              <a:t>advertising</a:t>
            </a:r>
            <a:endParaRPr lang="zh-CN" altLang="en-US" sz="2400" dirty="0" smtClean="0"/>
          </a:p>
          <a:p>
            <a:r>
              <a:rPr lang="en-US" altLang="zh-CN" sz="2400" dirty="0" smtClean="0"/>
              <a:t>Sales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promotion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616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Strategic considerations for the major forms of direct response advertising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795068"/>
            <a:ext cx="7150100" cy="4631132"/>
          </a:xfrm>
        </p:spPr>
      </p:pic>
    </p:spTree>
    <p:extLst>
      <p:ext uri="{BB962C8B-B14F-4D97-AF65-F5344CB8AC3E}">
        <p14:creationId xmlns:p14="http://schemas.microsoft.com/office/powerpoint/2010/main" val="45059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Profile: Snow Crystal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4928070" cy="3424107"/>
          </a:xfrm>
        </p:spPr>
        <p:txBody>
          <a:bodyPr/>
          <a:lstStyle/>
          <a:p>
            <a:r>
              <a:rPr lang="en-CA" dirty="0"/>
              <a:t>Crystal Ski </a:t>
            </a:r>
            <a:r>
              <a:rPr lang="en-CA" dirty="0" smtClean="0"/>
              <a:t>Holidays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/>
              <a:t>one of the foremost tour operators </a:t>
            </a:r>
            <a:endParaRPr lang="zh-CN" altLang="en-US" dirty="0" smtClean="0"/>
          </a:p>
          <a:p>
            <a:r>
              <a:rPr lang="en-CA" dirty="0"/>
              <a:t>O</a:t>
            </a:r>
            <a:r>
              <a:rPr lang="en-CA" dirty="0" smtClean="0"/>
              <a:t>nline </a:t>
            </a:r>
            <a:r>
              <a:rPr lang="en-CA" dirty="0"/>
              <a:t>pricing </a:t>
            </a:r>
            <a:r>
              <a:rPr lang="en-CA" dirty="0" smtClean="0"/>
              <a:t>facility</a:t>
            </a:r>
          </a:p>
          <a:p>
            <a:r>
              <a:rPr lang="en-CA" altLang="zh-CN" dirty="0" err="1" smtClean="0"/>
              <a:t>iPads</a:t>
            </a:r>
            <a:r>
              <a:rPr lang="en-CA" altLang="zh-CN" dirty="0" smtClean="0"/>
              <a:t> given to reps</a:t>
            </a:r>
            <a:endParaRPr lang="zh-CN" altLang="en-US" dirty="0" smtClean="0"/>
          </a:p>
          <a:p>
            <a:r>
              <a:rPr lang="en-CA" dirty="0"/>
              <a:t>Crystal Ski Explorer </a:t>
            </a:r>
            <a:r>
              <a:rPr lang="en-CA" dirty="0" smtClean="0"/>
              <a:t>App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5598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Intermediaries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8166570" cy="3424107"/>
          </a:xfrm>
        </p:spPr>
        <p:txBody>
          <a:bodyPr>
            <a:normAutofit/>
          </a:bodyPr>
          <a:lstStyle/>
          <a:p>
            <a:r>
              <a:rPr lang="en-US" altLang="zh-CN" dirty="0"/>
              <a:t>D</a:t>
            </a:r>
            <a:r>
              <a:rPr lang="en-CA" dirty="0" err="1"/>
              <a:t>istribution</a:t>
            </a:r>
            <a:r>
              <a:rPr lang="en-CA" dirty="0"/>
              <a:t> channel</a:t>
            </a:r>
            <a:endParaRPr lang="zh-CN" altLang="en-US" dirty="0"/>
          </a:p>
          <a:p>
            <a:pPr lvl="1">
              <a:buFont typeface="Arial" charset="0"/>
              <a:buChar char="•"/>
            </a:pPr>
            <a:r>
              <a:rPr lang="en-CA" dirty="0"/>
              <a:t>a direct distribution channel</a:t>
            </a:r>
            <a:endParaRPr lang="zh-CN" altLang="en-US" dirty="0"/>
          </a:p>
          <a:p>
            <a:pPr lvl="1">
              <a:buFont typeface="Arial" charset="0"/>
              <a:buChar char="•"/>
            </a:pPr>
            <a:r>
              <a:rPr lang="en-CA" dirty="0"/>
              <a:t>an indirect </a:t>
            </a:r>
            <a:r>
              <a:rPr lang="en-CA" dirty="0" smtClean="0"/>
              <a:t>channel</a:t>
            </a:r>
            <a:endParaRPr lang="zh-CN" altLang="en-US" dirty="0" smtClean="0"/>
          </a:p>
          <a:p>
            <a:r>
              <a:rPr lang="en-CA" dirty="0" smtClean="0"/>
              <a:t>Marketing </a:t>
            </a:r>
            <a:r>
              <a:rPr lang="en-CA" dirty="0"/>
              <a:t>intermediaries</a:t>
            </a:r>
            <a:r>
              <a:rPr lang="en-CA" b="1" dirty="0"/>
              <a:t> </a:t>
            </a:r>
            <a:r>
              <a:rPr lang="en-CA" dirty="0"/>
              <a:t>are channels of distribution that include travel agents, tour operators, travel specialists and the </a:t>
            </a:r>
            <a:r>
              <a:rPr lang="en-CA" dirty="0" smtClean="0"/>
              <a:t>Internet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41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U.K. share of the snow sports market by holiday type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80446399"/>
              </p:ext>
            </p:extLst>
          </p:nvPr>
        </p:nvGraphicFramePr>
        <p:xfrm>
          <a:off x="685330" y="2367092"/>
          <a:ext cx="7772870" cy="3424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571765" y="6063734"/>
            <a:ext cx="423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Adapted from Mintel, 2014, pp. 28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82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Market share of winter sport tour operators by brand,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CA" dirty="0" smtClean="0"/>
              <a:t>by </a:t>
            </a:r>
            <a:r>
              <a:rPr lang="en-CA" dirty="0"/>
              <a:t>number of holidaymakers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30" y="2214695"/>
            <a:ext cx="6680670" cy="3576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409177" y="6101834"/>
            <a:ext cx="423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Adapted from Mintel, 2014, pp. 32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92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Alliances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620470" cy="3424107"/>
          </a:xfrm>
        </p:spPr>
        <p:txBody>
          <a:bodyPr/>
          <a:lstStyle/>
          <a:p>
            <a:r>
              <a:rPr lang="en-US" altLang="zh-CN" dirty="0"/>
              <a:t>A</a:t>
            </a:r>
            <a:r>
              <a:rPr lang="en-CA" dirty="0" smtClean="0"/>
              <a:t> </a:t>
            </a:r>
            <a:r>
              <a:rPr lang="en-CA" dirty="0"/>
              <a:t>partnership </a:t>
            </a:r>
            <a:r>
              <a:rPr lang="en-CA" dirty="0" smtClean="0"/>
              <a:t> </a:t>
            </a:r>
            <a:endParaRPr lang="zh-CN" altLang="en-US" dirty="0" smtClean="0"/>
          </a:p>
          <a:p>
            <a:r>
              <a:rPr lang="en-US" altLang="zh-CN" dirty="0" smtClean="0"/>
              <a:t>S</a:t>
            </a:r>
            <a:r>
              <a:rPr lang="en-CA" dirty="0" err="1" smtClean="0"/>
              <a:t>ki</a:t>
            </a:r>
            <a:r>
              <a:rPr lang="en-CA" dirty="0" smtClean="0"/>
              <a:t> resorts</a:t>
            </a:r>
            <a:r>
              <a:rPr lang="zh-CN" altLang="en-US" dirty="0" smtClean="0"/>
              <a:t> </a:t>
            </a:r>
            <a:r>
              <a:rPr lang="en-CA" dirty="0" err="1" smtClean="0"/>
              <a:t>collaborat</a:t>
            </a:r>
            <a:r>
              <a:rPr lang="en-US" altLang="zh-CN" dirty="0" smtClean="0"/>
              <a:t>e</a:t>
            </a:r>
            <a:r>
              <a:rPr lang="en-CA" dirty="0" smtClean="0"/>
              <a:t> to </a:t>
            </a:r>
            <a:r>
              <a:rPr lang="en-CA" dirty="0"/>
              <a:t>create a competitive advantage </a:t>
            </a:r>
            <a:r>
              <a:rPr lang="en-US" altLang="zh-CN" dirty="0" smtClean="0"/>
              <a:t>(</a:t>
            </a:r>
            <a:r>
              <a:rPr lang="en-CA" dirty="0"/>
              <a:t>British Columbia, Canada</a:t>
            </a:r>
            <a:r>
              <a:rPr lang="en-US" dirty="0"/>
              <a:t> </a:t>
            </a:r>
            <a:r>
              <a:rPr lang="en-US" altLang="zh-CN" dirty="0" smtClean="0"/>
              <a:t>)</a:t>
            </a:r>
            <a:endParaRPr lang="zh-CN" altLang="en-US" dirty="0" smtClean="0"/>
          </a:p>
          <a:p>
            <a:r>
              <a:rPr lang="en-US" altLang="zh-CN" dirty="0"/>
              <a:t>Resorts</a:t>
            </a:r>
            <a:r>
              <a:rPr lang="zh-CN" altLang="en-US" dirty="0"/>
              <a:t> </a:t>
            </a:r>
            <a:r>
              <a:rPr lang="en-CA" dirty="0"/>
              <a:t>forming alliances with brands for mutual benefit</a:t>
            </a:r>
            <a:endParaRPr lang="zh-CN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Study: Year round dream skiing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4178770" cy="3944807"/>
          </a:xfrm>
        </p:spPr>
        <p:txBody>
          <a:bodyPr>
            <a:normAutofit fontScale="92500"/>
          </a:bodyPr>
          <a:lstStyle/>
          <a:p>
            <a:r>
              <a:rPr lang="en-CA" dirty="0" err="1" smtClean="0"/>
              <a:t>DreamSki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 smtClean="0"/>
              <a:t>all-inclusive </a:t>
            </a:r>
            <a:r>
              <a:rPr lang="en-CA" dirty="0"/>
              <a:t>guided resort-based tour </a:t>
            </a:r>
            <a:r>
              <a:rPr lang="en-CA" dirty="0" smtClean="0"/>
              <a:t>packages</a:t>
            </a:r>
            <a:endParaRPr lang="zh-CN" altLang="en-US" dirty="0" smtClean="0"/>
          </a:p>
          <a:p>
            <a:r>
              <a:rPr lang="en-US" altLang="zh-CN" dirty="0" smtClean="0"/>
              <a:t>Marketing:</a:t>
            </a:r>
            <a:r>
              <a:rPr lang="zh-CN" altLang="en-US" dirty="0" smtClean="0"/>
              <a:t> </a:t>
            </a:r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media</a:t>
            </a:r>
            <a:endParaRPr lang="zh-CN" altLang="en-US" dirty="0" smtClean="0"/>
          </a:p>
          <a:p>
            <a:r>
              <a:rPr lang="en-CA" dirty="0" smtClean="0"/>
              <a:t>Competition </a:t>
            </a:r>
            <a:r>
              <a:rPr lang="en-CA" dirty="0"/>
              <a:t>for </a:t>
            </a:r>
            <a:r>
              <a:rPr lang="en-CA" dirty="0">
                <a:hlinkClick r:id="rId2"/>
              </a:rPr>
              <a:t>DreamSki</a:t>
            </a:r>
            <a:r>
              <a:rPr lang="en-CA" dirty="0"/>
              <a:t> is limited due to the niche nature of the business.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669446"/>
            <a:ext cx="43942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7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Topics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charset="0"/>
              <a:buChar char="o"/>
            </a:pPr>
            <a:r>
              <a:rPr lang="en-CA" sz="3000" dirty="0"/>
              <a:t>Marketing communications</a:t>
            </a:r>
            <a:endParaRPr lang="en-US" sz="3000" dirty="0"/>
          </a:p>
          <a:p>
            <a:pPr>
              <a:buFont typeface="Courier New" charset="0"/>
              <a:buChar char="o"/>
            </a:pPr>
            <a:r>
              <a:rPr lang="en-US" altLang="zh-CN" sz="3000" dirty="0" smtClean="0"/>
              <a:t>Branding</a:t>
            </a:r>
            <a:endParaRPr lang="zh-CN" altLang="en-US" sz="3000" dirty="0" smtClean="0"/>
          </a:p>
          <a:p>
            <a:pPr>
              <a:buFont typeface="Courier New" charset="0"/>
              <a:buChar char="o"/>
            </a:pPr>
            <a:r>
              <a:rPr lang="en-US" altLang="zh-CN" sz="3000" dirty="0" smtClean="0"/>
              <a:t>Advertising</a:t>
            </a:r>
            <a:endParaRPr lang="zh-CN" altLang="en-US" sz="3000" dirty="0" smtClean="0"/>
          </a:p>
          <a:p>
            <a:pPr>
              <a:buFont typeface="Courier New" charset="0"/>
              <a:buChar char="o"/>
            </a:pPr>
            <a:r>
              <a:rPr lang="en-US" altLang="zh-CN" sz="3000" dirty="0" smtClean="0"/>
              <a:t>Direct</a:t>
            </a:r>
            <a:r>
              <a:rPr lang="zh-CN" altLang="en-US" sz="3000" dirty="0" smtClean="0"/>
              <a:t> </a:t>
            </a:r>
            <a:r>
              <a:rPr lang="en-US" altLang="zh-CN" sz="3000" dirty="0" smtClean="0"/>
              <a:t>marketing</a:t>
            </a:r>
            <a:endParaRPr lang="zh-CN" altLang="en-US" sz="3000" dirty="0" smtClean="0"/>
          </a:p>
          <a:p>
            <a:pPr>
              <a:buFont typeface="Courier New" charset="0"/>
              <a:buChar char="o"/>
            </a:pPr>
            <a:r>
              <a:rPr lang="en-US" altLang="zh-CN" sz="3000" dirty="0" smtClean="0"/>
              <a:t>Intermediaries</a:t>
            </a:r>
            <a:endParaRPr lang="zh-CN" altLang="en-US" sz="3000" dirty="0" smtClean="0"/>
          </a:p>
          <a:p>
            <a:pPr>
              <a:buFont typeface="Courier New" charset="0"/>
              <a:buChar char="o"/>
            </a:pPr>
            <a:r>
              <a:rPr lang="en-US" altLang="zh-CN" sz="3000" dirty="0" smtClean="0"/>
              <a:t>Alliances</a:t>
            </a:r>
            <a:endParaRPr lang="zh-CN" altLang="en-US" sz="3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3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Spotlight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 smtClean="0"/>
              <a:t>New </a:t>
            </a:r>
            <a:r>
              <a:rPr lang="en-CA" dirty="0"/>
              <a:t>Mexico True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4267670" cy="3424107"/>
          </a:xfrm>
        </p:spPr>
        <p:txBody>
          <a:bodyPr/>
          <a:lstStyle/>
          <a:p>
            <a:r>
              <a:rPr lang="en-CA" dirty="0"/>
              <a:t>New </a:t>
            </a:r>
            <a:r>
              <a:rPr lang="en-CA" dirty="0" smtClean="0"/>
              <a:t>Mexico</a:t>
            </a:r>
            <a:r>
              <a:rPr lang="en-US" altLang="zh-CN" dirty="0" smtClean="0"/>
              <a:t>: </a:t>
            </a:r>
            <a:r>
              <a:rPr lang="en-CA" dirty="0" smtClean="0"/>
              <a:t>a </a:t>
            </a:r>
            <a:r>
              <a:rPr lang="en-CA" dirty="0"/>
              <a:t>new winter sports </a:t>
            </a:r>
            <a:r>
              <a:rPr lang="en-CA" dirty="0" smtClean="0"/>
              <a:t>wonderland</a:t>
            </a:r>
          </a:p>
          <a:p>
            <a:r>
              <a:rPr lang="en-CA" dirty="0"/>
              <a:t>The creative campaign is being disseminated via multi media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CA" dirty="0"/>
              <a:t>R</a:t>
            </a:r>
            <a:r>
              <a:rPr lang="en-CA" dirty="0" smtClean="0"/>
              <a:t>eturn </a:t>
            </a:r>
            <a:r>
              <a:rPr lang="en-CA" dirty="0"/>
              <a:t>on investment (ROI)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1602154"/>
            <a:ext cx="4102100" cy="52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9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Marketing communications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M</a:t>
            </a:r>
            <a:r>
              <a:rPr lang="en-CA" dirty="0" err="1" smtClean="0"/>
              <a:t>arketing</a:t>
            </a:r>
            <a:r>
              <a:rPr lang="en-CA" dirty="0" smtClean="0"/>
              <a:t> mix</a:t>
            </a:r>
            <a:endParaRPr lang="zh-CN" altLang="en-US" dirty="0" smtClean="0"/>
          </a:p>
          <a:p>
            <a:r>
              <a:rPr lang="en-US" altLang="zh-CN" dirty="0" smtClean="0"/>
              <a:t>Promotion:</a:t>
            </a:r>
            <a:r>
              <a:rPr lang="zh-CN" altLang="en-US" dirty="0" smtClean="0"/>
              <a:t> </a:t>
            </a:r>
            <a:r>
              <a:rPr lang="en-CA" dirty="0" smtClean="0"/>
              <a:t>a </a:t>
            </a:r>
            <a:r>
              <a:rPr lang="en-CA" dirty="0"/>
              <a:t>short-term activity, but considered at a strategic level it is a mid- and long-term </a:t>
            </a:r>
            <a:r>
              <a:rPr lang="en-CA" dirty="0" smtClean="0"/>
              <a:t>investment</a:t>
            </a:r>
            <a:endParaRPr lang="zh-CN" altLang="en-US" dirty="0" smtClean="0"/>
          </a:p>
          <a:p>
            <a:r>
              <a:rPr lang="en-US" altLang="zh-CN" dirty="0"/>
              <a:t>I</a:t>
            </a:r>
            <a:r>
              <a:rPr lang="en-CA" dirty="0" err="1" smtClean="0"/>
              <a:t>ntegrated</a:t>
            </a:r>
            <a:r>
              <a:rPr lang="en-CA" dirty="0" smtClean="0"/>
              <a:t> </a:t>
            </a:r>
            <a:r>
              <a:rPr lang="en-CA" dirty="0"/>
              <a:t>marketing communications (IMC</a:t>
            </a:r>
            <a:r>
              <a:rPr lang="en-CA" dirty="0" smtClean="0"/>
              <a:t>)</a:t>
            </a:r>
            <a:endParaRPr lang="zh-CN" altLang="en-US" dirty="0" smtClean="0"/>
          </a:p>
          <a:p>
            <a:r>
              <a:rPr lang="en-US" altLang="zh-CN" dirty="0"/>
              <a:t>P</a:t>
            </a:r>
            <a:r>
              <a:rPr lang="en-CA" dirty="0" err="1" smtClean="0"/>
              <a:t>osition</a:t>
            </a:r>
            <a:r>
              <a:rPr lang="en-CA" dirty="0" smtClean="0"/>
              <a:t> </a:t>
            </a:r>
            <a:r>
              <a:rPr lang="en-CA" dirty="0"/>
              <a:t>of the organization in the distribution channel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7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618518"/>
            <a:ext cx="7772870" cy="1596177"/>
          </a:xfrm>
        </p:spPr>
        <p:txBody>
          <a:bodyPr/>
          <a:lstStyle/>
          <a:p>
            <a:r>
              <a:rPr lang="en-GB" dirty="0"/>
              <a:t>The role of promotions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GB" dirty="0" smtClean="0"/>
              <a:t>in </a:t>
            </a:r>
            <a:r>
              <a:rPr lang="en-GB" dirty="0"/>
              <a:t>the marketing strategy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7" y="1765926"/>
            <a:ext cx="7437931" cy="4355473"/>
          </a:xfrm>
        </p:spPr>
      </p:pic>
    </p:spTree>
    <p:extLst>
      <p:ext uri="{BB962C8B-B14F-4D97-AF65-F5344CB8AC3E}">
        <p14:creationId xmlns:p14="http://schemas.microsoft.com/office/powerpoint/2010/main" val="52228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promotional mix used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GB" dirty="0" smtClean="0"/>
              <a:t>in </a:t>
            </a:r>
            <a:r>
              <a:rPr lang="en-GB" dirty="0"/>
              <a:t>winter sport tourism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75854183"/>
              </p:ext>
            </p:extLst>
          </p:nvPr>
        </p:nvGraphicFramePr>
        <p:xfrm>
          <a:off x="1143000" y="1816100"/>
          <a:ext cx="7315670" cy="4241799"/>
        </p:xfrm>
        <a:graphic>
          <a:graphicData uri="http://schemas.openxmlformats.org/drawingml/2006/table">
            <a:tbl>
              <a:tblPr/>
              <a:tblGrid>
                <a:gridCol w="1754050"/>
                <a:gridCol w="5561620"/>
              </a:tblGrid>
              <a:tr h="344072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65 Medium" charset="0"/>
                        </a:rPr>
                        <a:t>Promotional tool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65 Medium" charset="0"/>
                        <a:ea typeface="Cambria" charset="0"/>
                        <a:cs typeface="HelveticaNeue LT 65 Medium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65 Medium" charset="0"/>
                        </a:rPr>
                        <a:t>Winter sport tourism application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65 Medium" charset="0"/>
                        <a:ea typeface="Cambria" charset="0"/>
                        <a:cs typeface="HelveticaNeue LT 65 Medium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6818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Advertising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Television, newspapers, magazines, billboards, Internet, brochures, guidebooks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9565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Sales promotion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Short-term incentives to induce purchase. Aimed at salespeople, distributors such as travel agents, and consumers. Can be joint promotions. Include merchandising and familiarization trips.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6818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Public relations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All non-paid media exposure appearing as editorial coverage. Includes sponsorship of events and causes.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6818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Personal selling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Meetings and workshops for intermediaries; telephone contact and travel agents for consumers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6818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Word of mouth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Promotion by previous consumers to their social and professional contacts. 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072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Direct marketing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Direct mail, telemarketing, and travel exhibitions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6818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Internet marketing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mbria" charset="0"/>
                          <a:cs typeface="HelveticaNeue LT 45 Light" charset="0"/>
                        </a:rPr>
                        <a:t>Direct e-mail marketing, Internet advertising, social media, customer service, selling, and market research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HelveticaNeue LT 45 Light" charset="0"/>
                        <a:ea typeface="Cambria" charset="0"/>
                        <a:cs typeface="HelveticaNeue LT 45 Light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11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en-CA" dirty="0" smtClean="0"/>
              <a:t>n </a:t>
            </a:r>
            <a:r>
              <a:rPr lang="en-CA" dirty="0"/>
              <a:t>analysis of the current situation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/>
              <a:t>D</a:t>
            </a:r>
            <a:r>
              <a:rPr lang="en-CA" dirty="0" err="1" smtClean="0"/>
              <a:t>evelop</a:t>
            </a:r>
            <a:r>
              <a:rPr lang="en-CA" dirty="0" smtClean="0"/>
              <a:t> </a:t>
            </a:r>
            <a:r>
              <a:rPr lang="en-CA" dirty="0"/>
              <a:t>the brand identity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/>
              <a:t>C</a:t>
            </a:r>
            <a:r>
              <a:rPr lang="en-CA" dirty="0" err="1" smtClean="0"/>
              <a:t>ommunicate</a:t>
            </a:r>
            <a:r>
              <a:rPr lang="en-CA" dirty="0" smtClean="0"/>
              <a:t> </a:t>
            </a:r>
            <a:r>
              <a:rPr lang="en-CA" dirty="0"/>
              <a:t>the vision and launch the brand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/>
              <a:t>E</a:t>
            </a:r>
            <a:r>
              <a:rPr lang="en-CA" dirty="0" smtClean="0"/>
              <a:t>valuate </a:t>
            </a:r>
            <a:r>
              <a:rPr lang="en-CA" dirty="0"/>
              <a:t>the brand’s performance in the marketplace</a:t>
            </a:r>
            <a:r>
              <a:rPr lang="en-US" dirty="0"/>
              <a:t> </a:t>
            </a:r>
            <a:endParaRPr lang="zh-CN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2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Advertising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en-CA" dirty="0" err="1" smtClean="0"/>
              <a:t>nfluence</a:t>
            </a:r>
            <a:r>
              <a:rPr lang="en-CA" dirty="0" smtClean="0"/>
              <a:t> </a:t>
            </a:r>
            <a:r>
              <a:rPr lang="en-CA" dirty="0"/>
              <a:t>the attitudes and behavior 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confirming and reinforcing, creating new patterns of behaviors, or changing attitudes and behavior</a:t>
            </a:r>
            <a:r>
              <a:rPr lang="en-US" dirty="0"/>
              <a:t> </a:t>
            </a:r>
            <a:endParaRPr lang="zh-CN" altLang="en-US" dirty="0" smtClean="0"/>
          </a:p>
          <a:p>
            <a:pPr marL="228600" lvl="1">
              <a:spcBef>
                <a:spcPts val="1000"/>
              </a:spcBef>
              <a:buFont typeface="Courier New" charset="0"/>
              <a:buChar char="o"/>
            </a:pPr>
            <a:r>
              <a:rPr lang="en-CA" dirty="0"/>
              <a:t>The process of developing an advertising program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894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process of developing an advertising program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43200"/>
            <a:ext cx="8904943" cy="2009759"/>
          </a:xfrm>
        </p:spPr>
      </p:pic>
    </p:spTree>
    <p:extLst>
      <p:ext uri="{BB962C8B-B14F-4D97-AF65-F5344CB8AC3E}">
        <p14:creationId xmlns:p14="http://schemas.microsoft.com/office/powerpoint/2010/main" val="14656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132</TotalTime>
  <Words>505</Words>
  <Application>Microsoft Macintosh PowerPoint</Application>
  <PresentationFormat>On-screen Show (4:3)</PresentationFormat>
  <Paragraphs>80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Droplet</vt:lpstr>
      <vt:lpstr>Chapter 6  Marketing and Intermediaries</vt:lpstr>
      <vt:lpstr>Topics Covered</vt:lpstr>
      <vt:lpstr>Spotlight: New Mexico True  </vt:lpstr>
      <vt:lpstr>Marketing communications </vt:lpstr>
      <vt:lpstr>The role of promotions  in the marketing strategy </vt:lpstr>
      <vt:lpstr>The promotional mix used  in winter sport tourism  </vt:lpstr>
      <vt:lpstr>Branding</vt:lpstr>
      <vt:lpstr>Advertising</vt:lpstr>
      <vt:lpstr>The process of developing an advertising program </vt:lpstr>
      <vt:lpstr> </vt:lpstr>
      <vt:lpstr>Direct Marketing</vt:lpstr>
      <vt:lpstr>Strategic considerations for the major forms of direct response advertising </vt:lpstr>
      <vt:lpstr>Profile: Snow Crystal  </vt:lpstr>
      <vt:lpstr>Intermediaries </vt:lpstr>
      <vt:lpstr>U.K. share of the snow sports market by holiday type </vt:lpstr>
      <vt:lpstr>Market share of winter sport tour operators by brand,  by number of holidaymakers </vt:lpstr>
      <vt:lpstr>Alliances </vt:lpstr>
      <vt:lpstr>Case Study: Year round dream skiing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  The Winter Sport Tourism Product</dc:title>
  <dc:creator>LI, JING</dc:creator>
  <cp:lastModifiedBy>Simon Hudson</cp:lastModifiedBy>
  <cp:revision>18</cp:revision>
  <dcterms:created xsi:type="dcterms:W3CDTF">2015-11-14T23:12:40Z</dcterms:created>
  <dcterms:modified xsi:type="dcterms:W3CDTF">2015-11-15T23:24:34Z</dcterms:modified>
</cp:coreProperties>
</file>